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6858000" cy="9144000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2AA"/>
    <a:srgbClr val="B2D0EC"/>
    <a:srgbClr val="3384CD"/>
    <a:srgbClr val="E49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9290" autoAdjust="0"/>
  </p:normalViewPr>
  <p:slideViewPr>
    <p:cSldViewPr snapToGrid="0" snapToObjects="1" showGuides="1">
      <p:cViewPr>
        <p:scale>
          <a:sx n="72" d="100"/>
          <a:sy n="72" d="100"/>
        </p:scale>
        <p:origin x="1248" y="2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DF876-6C5E-3045-B1A2-266718D3433A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E63C2-7850-4D49-82E8-EBAE57E127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03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7AB2-935A-574A-88EF-DA6D5A0DAA30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67B1-59E0-6B45-8767-225FDCE8E6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50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ZoneTexte 71"/>
          <p:cNvSpPr txBox="1"/>
          <p:nvPr/>
        </p:nvSpPr>
        <p:spPr>
          <a:xfrm>
            <a:off x="0" y="4602481"/>
            <a:ext cx="12536387" cy="45719"/>
          </a:xfrm>
          <a:prstGeom prst="rect">
            <a:avLst/>
          </a:prstGeom>
          <a:solidFill>
            <a:srgbClr val="B2D0EC"/>
          </a:solidFill>
          <a:ln>
            <a:solidFill>
              <a:srgbClr val="B2D0EC"/>
            </a:solidFill>
          </a:ln>
        </p:spPr>
        <p:txBody>
          <a:bodyPr vert="horz" wrap="square" rtlCol="0" anchor="ctr">
            <a:noAutofit/>
          </a:bodyPr>
          <a:lstStyle/>
          <a:p>
            <a:endParaRPr lang="fr-FR" sz="1200" b="1" u="sng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27577" y="67280"/>
            <a:ext cx="6527944" cy="102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Straight Connector 4"/>
          <p:cNvCxnSpPr/>
          <p:nvPr/>
        </p:nvCxnSpPr>
        <p:spPr>
          <a:xfrm>
            <a:off x="1287640" y="87343"/>
            <a:ext cx="43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6"/>
          <p:cNvSpPr txBox="1"/>
          <p:nvPr/>
        </p:nvSpPr>
        <p:spPr>
          <a:xfrm>
            <a:off x="1231638" y="179246"/>
            <a:ext cx="44159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MODÉLISER </a:t>
            </a:r>
            <a:r>
              <a:rPr lang="en-US" sz="1400" b="1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LE FONCTIONNEMENT DE LA SOLUTION</a:t>
            </a:r>
            <a:endParaRPr lang="en-US" sz="1400" b="1" dirty="0">
              <a:solidFill>
                <a:srgbClr val="5962AA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6" name="Picture 2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157218"/>
            <a:ext cx="829913" cy="350995"/>
          </a:xfrm>
          <a:prstGeom prst="rect">
            <a:avLst/>
          </a:prstGeom>
        </p:spPr>
      </p:pic>
      <p:cxnSp>
        <p:nvCxnSpPr>
          <p:cNvPr id="20" name="Straight Connector 4"/>
          <p:cNvCxnSpPr/>
          <p:nvPr/>
        </p:nvCxnSpPr>
        <p:spPr>
          <a:xfrm>
            <a:off x="1287640" y="570971"/>
            <a:ext cx="43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426264" y="1328468"/>
            <a:ext cx="11129256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1.                                   2.                                   3.                                  4.                                   5.                                  6.</a:t>
            </a:r>
            <a:endParaRPr lang="fr-FR" sz="12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1427129" y="1921473"/>
            <a:ext cx="0" cy="8122258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195601" y="2078676"/>
            <a:ext cx="1015449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ACTION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(réalisée par l’usager)</a:t>
            </a:r>
          </a:p>
        </p:txBody>
      </p:sp>
      <p:cxnSp>
        <p:nvCxnSpPr>
          <p:cNvPr id="59" name="Connecteur droit 58"/>
          <p:cNvCxnSpPr/>
          <p:nvPr/>
        </p:nvCxnSpPr>
        <p:spPr>
          <a:xfrm>
            <a:off x="3287397" y="192147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176884" y="192052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7043099" y="192052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8878798" y="166811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10707972" y="1942336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2536387" y="1941386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58"/>
          <p:cNvCxnSpPr/>
          <p:nvPr/>
        </p:nvCxnSpPr>
        <p:spPr>
          <a:xfrm>
            <a:off x="6120885" y="205417"/>
            <a:ext cx="181805" cy="0"/>
          </a:xfrm>
          <a:prstGeom prst="straightConnector1">
            <a:avLst/>
          </a:prstGeom>
          <a:ln>
            <a:solidFill>
              <a:srgbClr val="5962AA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6400800" y="71423"/>
            <a:ext cx="6135587" cy="138499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fr-FR" sz="1200" dirty="0" smtClean="0">
                <a:latin typeface="Century Gothic" charset="0"/>
                <a:ea typeface="Century Gothic" charset="0"/>
                <a:cs typeface="Century Gothic" charset="0"/>
              </a:rPr>
              <a:t>Identifiez chaque étape de votre dispositif. </a:t>
            </a:r>
          </a:p>
          <a:p>
            <a:r>
              <a:rPr lang="fr-FR" sz="1200" dirty="0" smtClean="0">
                <a:latin typeface="Century Gothic" charset="0"/>
                <a:ea typeface="Century Gothic" charset="0"/>
                <a:cs typeface="Century Gothic" charset="0"/>
              </a:rPr>
              <a:t>Répertoriez ensuite pour chaque étape l’action spécifique que l’usager doit effectuer, en identifiant les informations qu’il doit fournir (Validation) puis les informations qu’il obtient (Suivi)</a:t>
            </a:r>
          </a:p>
          <a:p>
            <a:r>
              <a:rPr lang="fr-FR" sz="1200" dirty="0" smtClean="0">
                <a:latin typeface="Century Gothic" charset="0"/>
                <a:ea typeface="Century Gothic" charset="0"/>
                <a:cs typeface="Century Gothic" charset="0"/>
              </a:rPr>
              <a:t>Précisez enfin l’organisation interne inhérente à chaque étape du dispositif.</a:t>
            </a:r>
          </a:p>
          <a:p>
            <a:endParaRPr lang="fr-FR" sz="12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fr-FR" sz="12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98" name="Straight Connector 8"/>
          <p:cNvCxnSpPr/>
          <p:nvPr/>
        </p:nvCxnSpPr>
        <p:spPr>
          <a:xfrm>
            <a:off x="1690646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Straight Connector 8"/>
          <p:cNvCxnSpPr/>
          <p:nvPr/>
        </p:nvCxnSpPr>
        <p:spPr>
          <a:xfrm>
            <a:off x="3541065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8"/>
          <p:cNvCxnSpPr/>
          <p:nvPr/>
        </p:nvCxnSpPr>
        <p:spPr>
          <a:xfrm>
            <a:off x="5425511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Connector 8"/>
          <p:cNvCxnSpPr/>
          <p:nvPr/>
        </p:nvCxnSpPr>
        <p:spPr>
          <a:xfrm>
            <a:off x="7236413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8"/>
          <p:cNvCxnSpPr/>
          <p:nvPr/>
        </p:nvCxnSpPr>
        <p:spPr>
          <a:xfrm>
            <a:off x="9102456" y="1539948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8"/>
          <p:cNvCxnSpPr/>
          <p:nvPr/>
        </p:nvCxnSpPr>
        <p:spPr>
          <a:xfrm>
            <a:off x="10934291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8"/>
          <p:cNvCxnSpPr/>
          <p:nvPr/>
        </p:nvCxnSpPr>
        <p:spPr>
          <a:xfrm>
            <a:off x="1690646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8"/>
          <p:cNvCxnSpPr/>
          <p:nvPr/>
        </p:nvCxnSpPr>
        <p:spPr>
          <a:xfrm>
            <a:off x="3541065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8"/>
          <p:cNvCxnSpPr/>
          <p:nvPr/>
        </p:nvCxnSpPr>
        <p:spPr>
          <a:xfrm>
            <a:off x="5425511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8"/>
          <p:cNvCxnSpPr/>
          <p:nvPr/>
        </p:nvCxnSpPr>
        <p:spPr>
          <a:xfrm>
            <a:off x="7236413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8"/>
          <p:cNvCxnSpPr/>
          <p:nvPr/>
        </p:nvCxnSpPr>
        <p:spPr>
          <a:xfrm>
            <a:off x="9102456" y="1741137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8"/>
          <p:cNvCxnSpPr/>
          <p:nvPr/>
        </p:nvCxnSpPr>
        <p:spPr>
          <a:xfrm>
            <a:off x="10934291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186088" y="1440546"/>
            <a:ext cx="891973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ÉTAPES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4370" y="3882493"/>
            <a:ext cx="1397910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SUIVI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(ce que l’usager obtient)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0" y="821980"/>
            <a:ext cx="3287397" cy="390670"/>
          </a:xfrm>
          <a:prstGeom prst="rect">
            <a:avLst/>
          </a:prstGeom>
          <a:solidFill>
            <a:srgbClr val="B2D0EC"/>
          </a:solidFill>
          <a:ln>
            <a:solidFill>
              <a:srgbClr val="B2D0EC"/>
            </a:solidFill>
          </a:ln>
        </p:spPr>
        <p:txBody>
          <a:bodyPr vert="horz" wrap="square" rtlCol="0" anchor="ctr">
            <a:no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 </a:t>
            </a:r>
            <a:r>
              <a:rPr lang="fr-FR" sz="1200" b="1" u="sng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Type d’usager :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4370" y="3063683"/>
            <a:ext cx="1397911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VALIDATION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(ce que l’usager doit fournir)</a:t>
            </a:r>
            <a:endParaRPr lang="fr-FR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426264" y="2962921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1426264" y="1915211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1426264" y="3783854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810491" y="4400552"/>
            <a:ext cx="6640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Ligne de démarcation entre ce que l’usager voit (ses démarches) et ce qu’il ne voit pas (le </a:t>
            </a:r>
            <a:r>
              <a:rPr lang="fr-FR" sz="900" i="1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fonctionnement interne</a:t>
            </a:r>
            <a:r>
              <a:rPr lang="fr-FR" sz="900" i="1" dirty="0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 </a:t>
            </a:r>
            <a:endParaRPr lang="fr-FR" sz="900" i="1" dirty="0">
              <a:solidFill>
                <a:schemeClr val="bg1">
                  <a:lumMod val="6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4610" y="7888743"/>
            <a:ext cx="1377431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BESOINS INTERNES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(ce dont l’agent a besoin)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370" y="5859559"/>
            <a:ext cx="1397910" cy="846386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PROCESSUS INTERNE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(action réalisée par l’agent)</a:t>
            </a:r>
            <a:endParaRPr lang="fr-FR" sz="105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370" y="4782966"/>
            <a:ext cx="1397911" cy="68480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SERVICES TRAITANTS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(qui est charge ?)</a:t>
            </a:r>
            <a:endParaRPr lang="fr-FR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1412520" y="5740215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412520" y="6785080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1412520" y="7814559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14610" y="6915355"/>
            <a:ext cx="1377431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CE QUI CHANGE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(par rapport à avant)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4610" y="8878111"/>
            <a:ext cx="1377431" cy="61555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RISQUES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(les risques éventuels)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1412520" y="8803927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58"/>
          <p:cNvCxnSpPr/>
          <p:nvPr/>
        </p:nvCxnSpPr>
        <p:spPr>
          <a:xfrm>
            <a:off x="6120885" y="389902"/>
            <a:ext cx="181805" cy="0"/>
          </a:xfrm>
          <a:prstGeom prst="straightConnector1">
            <a:avLst/>
          </a:prstGeom>
          <a:ln>
            <a:solidFill>
              <a:srgbClr val="5962AA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58"/>
          <p:cNvCxnSpPr/>
          <p:nvPr/>
        </p:nvCxnSpPr>
        <p:spPr>
          <a:xfrm>
            <a:off x="6120885" y="967417"/>
            <a:ext cx="181805" cy="0"/>
          </a:xfrm>
          <a:prstGeom prst="straightConnector1">
            <a:avLst/>
          </a:prstGeom>
          <a:ln>
            <a:solidFill>
              <a:srgbClr val="5962AA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64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ZoneTexte 71"/>
          <p:cNvSpPr txBox="1"/>
          <p:nvPr/>
        </p:nvSpPr>
        <p:spPr>
          <a:xfrm>
            <a:off x="0" y="4602481"/>
            <a:ext cx="12536387" cy="45719"/>
          </a:xfrm>
          <a:prstGeom prst="rect">
            <a:avLst/>
          </a:prstGeom>
          <a:solidFill>
            <a:srgbClr val="B2D0EC"/>
          </a:solidFill>
          <a:ln>
            <a:solidFill>
              <a:srgbClr val="B2D0EC"/>
            </a:solidFill>
          </a:ln>
        </p:spPr>
        <p:txBody>
          <a:bodyPr vert="horz" wrap="square" rtlCol="0" anchor="ctr">
            <a:noAutofit/>
          </a:bodyPr>
          <a:lstStyle/>
          <a:p>
            <a:endParaRPr lang="fr-FR" sz="1200" b="1" u="sng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810491" y="102657"/>
            <a:ext cx="6745029" cy="6474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1370281" y="1347129"/>
            <a:ext cx="11129256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fr-FR" sz="1400" dirty="0">
                <a:latin typeface="Century Gothic" charset="0"/>
                <a:ea typeface="Century Gothic" charset="0"/>
                <a:cs typeface="Century Gothic" charset="0"/>
              </a:rPr>
              <a:t>7</a:t>
            </a:r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.                                   </a:t>
            </a:r>
            <a:r>
              <a:rPr lang="fr-FR" sz="1400" dirty="0">
                <a:latin typeface="Century Gothic" charset="0"/>
                <a:ea typeface="Century Gothic" charset="0"/>
                <a:cs typeface="Century Gothic" charset="0"/>
              </a:rPr>
              <a:t>8</a:t>
            </a:r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.                                   </a:t>
            </a:r>
            <a:r>
              <a:rPr lang="fr-FR" sz="1400" dirty="0">
                <a:latin typeface="Century Gothic" charset="0"/>
                <a:ea typeface="Century Gothic" charset="0"/>
                <a:cs typeface="Century Gothic" charset="0"/>
              </a:rPr>
              <a:t>9</a:t>
            </a:r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.                                 10.                                11.                                12.</a:t>
            </a:r>
            <a:endParaRPr lang="fr-FR" sz="12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1427129" y="1921473"/>
            <a:ext cx="0" cy="8122258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3287397" y="192147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5176884" y="192052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7043099" y="192052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8878798" y="1668112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10707972" y="1942336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2536387" y="1941386"/>
            <a:ext cx="0" cy="8115574"/>
          </a:xfrm>
          <a:prstGeom prst="line">
            <a:avLst/>
          </a:prstGeom>
          <a:ln w="12700">
            <a:solidFill>
              <a:srgbClr val="B2D0E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5810491" y="166625"/>
            <a:ext cx="6768687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Retrouvez l’ensemble des outils et méthodes de Comment Faire sur </a:t>
            </a:r>
            <a:r>
              <a:rPr lang="fr-FR" sz="1400" smtClean="0">
                <a:latin typeface="Century Gothic" charset="0"/>
                <a:ea typeface="Century Gothic" charset="0"/>
                <a:cs typeface="Century Gothic" charset="0"/>
              </a:rPr>
              <a:t>: </a:t>
            </a:r>
            <a:br>
              <a:rPr lang="fr-FR" sz="140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1400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comment-</a:t>
            </a:r>
            <a:r>
              <a:rPr lang="fr-FR" sz="1400" dirty="0" err="1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faire.modernisation.gouv.fr</a:t>
            </a:r>
            <a:endParaRPr lang="fr-FR" sz="1400" dirty="0" smtClean="0">
              <a:solidFill>
                <a:srgbClr val="5962AA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98" name="Straight Connector 8"/>
          <p:cNvCxnSpPr/>
          <p:nvPr/>
        </p:nvCxnSpPr>
        <p:spPr>
          <a:xfrm>
            <a:off x="1690646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Straight Connector 8"/>
          <p:cNvCxnSpPr/>
          <p:nvPr/>
        </p:nvCxnSpPr>
        <p:spPr>
          <a:xfrm>
            <a:off x="3541065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8"/>
          <p:cNvCxnSpPr/>
          <p:nvPr/>
        </p:nvCxnSpPr>
        <p:spPr>
          <a:xfrm>
            <a:off x="5388189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Connector 8"/>
          <p:cNvCxnSpPr/>
          <p:nvPr/>
        </p:nvCxnSpPr>
        <p:spPr>
          <a:xfrm>
            <a:off x="7236413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8"/>
          <p:cNvCxnSpPr/>
          <p:nvPr/>
        </p:nvCxnSpPr>
        <p:spPr>
          <a:xfrm>
            <a:off x="9046473" y="1539948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8"/>
          <p:cNvCxnSpPr/>
          <p:nvPr/>
        </p:nvCxnSpPr>
        <p:spPr>
          <a:xfrm>
            <a:off x="10934291" y="1541745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8"/>
          <p:cNvCxnSpPr/>
          <p:nvPr/>
        </p:nvCxnSpPr>
        <p:spPr>
          <a:xfrm>
            <a:off x="1690646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8"/>
          <p:cNvCxnSpPr/>
          <p:nvPr/>
        </p:nvCxnSpPr>
        <p:spPr>
          <a:xfrm>
            <a:off x="3541065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8"/>
          <p:cNvCxnSpPr/>
          <p:nvPr/>
        </p:nvCxnSpPr>
        <p:spPr>
          <a:xfrm>
            <a:off x="5388189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8"/>
          <p:cNvCxnSpPr/>
          <p:nvPr/>
        </p:nvCxnSpPr>
        <p:spPr>
          <a:xfrm>
            <a:off x="7236413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8"/>
          <p:cNvCxnSpPr/>
          <p:nvPr/>
        </p:nvCxnSpPr>
        <p:spPr>
          <a:xfrm>
            <a:off x="9046473" y="1741137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8"/>
          <p:cNvCxnSpPr/>
          <p:nvPr/>
        </p:nvCxnSpPr>
        <p:spPr>
          <a:xfrm>
            <a:off x="10934291" y="1742934"/>
            <a:ext cx="153840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186088" y="1440546"/>
            <a:ext cx="891973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ÉTAPES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0" y="821980"/>
            <a:ext cx="3287397" cy="390670"/>
          </a:xfrm>
          <a:prstGeom prst="rect">
            <a:avLst/>
          </a:prstGeom>
          <a:solidFill>
            <a:srgbClr val="B2D0EC"/>
          </a:solidFill>
          <a:ln>
            <a:solidFill>
              <a:srgbClr val="B2D0EC"/>
            </a:solidFill>
          </a:ln>
        </p:spPr>
        <p:txBody>
          <a:bodyPr vert="horz" wrap="square" rtlCol="0" anchor="ctr">
            <a:no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 </a:t>
            </a:r>
            <a:r>
              <a:rPr lang="fr-FR" sz="1200" b="1" u="sng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Type d’usager :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1426264" y="2962921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1426264" y="1915211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1426264" y="3783854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810491" y="4400552"/>
            <a:ext cx="6640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Ligne de démarcation entre ce que l’usager voit (ses démarches) et ce qu’il ne voit pas (le </a:t>
            </a:r>
            <a:r>
              <a:rPr lang="fr-FR" sz="900" i="1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fonctionnement interne</a:t>
            </a:r>
            <a:r>
              <a:rPr lang="fr-FR" sz="900" i="1" dirty="0" smtClean="0">
                <a:solidFill>
                  <a:schemeClr val="bg1">
                    <a:lumMod val="6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 </a:t>
            </a:r>
            <a:endParaRPr lang="fr-FR" sz="900" i="1" dirty="0">
              <a:solidFill>
                <a:schemeClr val="bg1">
                  <a:lumMod val="6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1412520" y="5740215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412520" y="6785080"/>
            <a:ext cx="11110123" cy="0"/>
          </a:xfrm>
          <a:prstGeom prst="line">
            <a:avLst/>
          </a:prstGeom>
          <a:ln>
            <a:solidFill>
              <a:srgbClr val="596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95601" y="2078676"/>
            <a:ext cx="1015449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ACTION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(réalisée par l’usager)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370" y="3882493"/>
            <a:ext cx="1397910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SUIVI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(ce que l’usager obtient)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370" y="3063683"/>
            <a:ext cx="1397911" cy="63094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VALIDATION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(ce que l’usager doit fournir)</a:t>
            </a:r>
            <a:endParaRPr lang="fr-FR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4610" y="7888743"/>
            <a:ext cx="1377431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BESOINS INTERNES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(ce dont l’agent a besoin)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370" y="5859559"/>
            <a:ext cx="1397910" cy="846386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PROCESSUS INTERNE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(action réalisée par l’agent)</a:t>
            </a:r>
            <a:endParaRPr lang="fr-FR" sz="105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370" y="4782966"/>
            <a:ext cx="1397911" cy="846386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SERVICES TRAITANTS</a:t>
            </a:r>
          </a:p>
          <a:p>
            <a:pPr algn="ctr"/>
            <a:r>
              <a:rPr lang="fr-FR" sz="1050" dirty="0" smtClean="0">
                <a:latin typeface="Century Gothic" charset="0"/>
                <a:ea typeface="Century Gothic" charset="0"/>
                <a:cs typeface="Century Gothic" charset="0"/>
              </a:rPr>
              <a:t>(qui est en lien avec l’usager ?)</a:t>
            </a:r>
            <a:endParaRPr lang="fr-FR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4610" y="6915355"/>
            <a:ext cx="1377431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CE QUI CHANGE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(ce dont l’agent a besoin)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4610" y="8878111"/>
            <a:ext cx="1377431" cy="61555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fr-FR" sz="1400" dirty="0" smtClean="0">
                <a:latin typeface="Century Gothic" charset="0"/>
                <a:ea typeface="Century Gothic" charset="0"/>
                <a:cs typeface="Century Gothic" charset="0"/>
              </a:rPr>
              <a:t>RISQUES</a:t>
            </a:r>
          </a:p>
          <a:p>
            <a:pPr algn="ctr"/>
            <a:r>
              <a:rPr lang="fr-FR" sz="1000" dirty="0" smtClean="0">
                <a:latin typeface="Century Gothic" charset="0"/>
                <a:ea typeface="Century Gothic" charset="0"/>
                <a:cs typeface="Century Gothic" charset="0"/>
              </a:rPr>
              <a:t>(les risques éventuels)</a:t>
            </a:r>
            <a:endParaRPr lang="fr-FR" sz="7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52" name="Straight Connector 4"/>
          <p:cNvCxnSpPr/>
          <p:nvPr/>
        </p:nvCxnSpPr>
        <p:spPr>
          <a:xfrm>
            <a:off x="1287640" y="87343"/>
            <a:ext cx="43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6"/>
          <p:cNvSpPr txBox="1"/>
          <p:nvPr/>
        </p:nvSpPr>
        <p:spPr>
          <a:xfrm>
            <a:off x="1231638" y="179246"/>
            <a:ext cx="44159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MODÉLISER </a:t>
            </a:r>
            <a:r>
              <a:rPr lang="en-US" sz="1400" b="1" smtClean="0">
                <a:solidFill>
                  <a:srgbClr val="5962AA"/>
                </a:solidFill>
                <a:latin typeface="Century Gothic" charset="0"/>
                <a:ea typeface="Century Gothic" charset="0"/>
                <a:cs typeface="Century Gothic" charset="0"/>
              </a:rPr>
              <a:t>LE FONCTIONNEMENT DE LA SOLUTION</a:t>
            </a:r>
            <a:endParaRPr lang="en-US" sz="1400" b="1" dirty="0">
              <a:solidFill>
                <a:srgbClr val="5962AA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7" name="Picture 2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157218"/>
            <a:ext cx="829913" cy="350995"/>
          </a:xfrm>
          <a:prstGeom prst="rect">
            <a:avLst/>
          </a:prstGeom>
        </p:spPr>
      </p:pic>
      <p:cxnSp>
        <p:nvCxnSpPr>
          <p:cNvPr id="58" name="Straight Connector 4"/>
          <p:cNvCxnSpPr/>
          <p:nvPr/>
        </p:nvCxnSpPr>
        <p:spPr>
          <a:xfrm>
            <a:off x="1287640" y="570971"/>
            <a:ext cx="43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2008</TotalTime>
  <Words>275</Words>
  <Application>Microsoft Macintosh PowerPoint</Application>
  <PresentationFormat>Format A3 (297x420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Century Gothic</vt:lpstr>
      <vt:lpstr>Arial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N'tsama</dc:creator>
  <cp:lastModifiedBy>Baptiste N'tsama</cp:lastModifiedBy>
  <cp:revision>98</cp:revision>
  <cp:lastPrinted>2017-11-20T15:24:29Z</cp:lastPrinted>
  <dcterms:created xsi:type="dcterms:W3CDTF">2017-11-09T15:01:20Z</dcterms:created>
  <dcterms:modified xsi:type="dcterms:W3CDTF">2017-12-01T12:57:33Z</dcterms:modified>
</cp:coreProperties>
</file>